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70" r:id="rId12"/>
    <p:sldId id="266" r:id="rId13"/>
    <p:sldId id="267" r:id="rId14"/>
    <p:sldId id="268" r:id="rId15"/>
    <p:sldId id="273" r:id="rId16"/>
    <p:sldId id="265" r:id="rId17"/>
    <p:sldId id="271" r:id="rId18"/>
    <p:sldId id="274" r:id="rId19"/>
    <p:sldId id="275" r:id="rId20"/>
    <p:sldId id="276" r:id="rId21"/>
    <p:sldId id="277" r:id="rId22"/>
    <p:sldId id="278" r:id="rId23"/>
    <p:sldId id="279" r:id="rId24"/>
    <p:sldId id="272"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autoTitleDeleted val="1"/>
    <c:view3D>
      <c:rotX val="30"/>
      <c:perspective val="30"/>
    </c:view3D>
    <c:plotArea>
      <c:layout/>
      <c:pie3DChart>
        <c:varyColors val="1"/>
        <c:ser>
          <c:idx val="0"/>
          <c:order val="0"/>
          <c:tx>
            <c:strRef>
              <c:f>Arkusz1!$B$1</c:f>
              <c:strCache>
                <c:ptCount val="1"/>
                <c:pt idx="0">
                  <c:v>Kolumna1</c:v>
                </c:pt>
              </c:strCache>
            </c:strRef>
          </c:tx>
          <c:explosion val="25"/>
          <c:cat>
            <c:strRef>
              <c:f>Arkusz1!$A$2:$A$5</c:f>
              <c:strCache>
                <c:ptCount val="3"/>
                <c:pt idx="0">
                  <c:v>codziennie</c:v>
                </c:pt>
                <c:pt idx="1">
                  <c:v>kilka razy w tygodniu</c:v>
                </c:pt>
                <c:pt idx="2">
                  <c:v>kilka razy w mieciącu</c:v>
                </c:pt>
              </c:strCache>
            </c:strRef>
          </c:cat>
          <c:val>
            <c:numRef>
              <c:f>Arkusz1!$B$2:$B$5</c:f>
              <c:numCache>
                <c:formatCode>0%</c:formatCode>
                <c:ptCount val="4"/>
                <c:pt idx="0">
                  <c:v>0.88000000000000012</c:v>
                </c:pt>
                <c:pt idx="1">
                  <c:v>0.1</c:v>
                </c:pt>
                <c:pt idx="2">
                  <c:v>2.0000000000000004E-2</c:v>
                </c:pt>
              </c:numCache>
            </c:numRef>
          </c:val>
        </c:ser>
        <c:dLbls>
          <c:showPercent val="1"/>
        </c:dLbls>
      </c:pie3DChart>
    </c:plotArea>
    <c:legend>
      <c:legendPos val="r"/>
      <c:legendEntry>
        <c:idx val="3"/>
        <c:delete val="1"/>
      </c:legendEntry>
    </c:legend>
    <c:plotVisOnly val="1"/>
  </c:chart>
  <c:txPr>
    <a:bodyPr/>
    <a:lstStyle/>
    <a:p>
      <a:pPr>
        <a:defRPr sz="1800"/>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style val="26"/>
  <c:chart>
    <c:autoTitleDeleted val="1"/>
    <c:plotArea>
      <c:layout/>
      <c:barChart>
        <c:barDir val="col"/>
        <c:grouping val="clustered"/>
        <c:ser>
          <c:idx val="0"/>
          <c:order val="0"/>
          <c:tx>
            <c:strRef>
              <c:f>Arkusz1!$B$1</c:f>
              <c:strCache>
                <c:ptCount val="1"/>
                <c:pt idx="0">
                  <c:v>dziewczęta</c:v>
                </c:pt>
              </c:strCache>
            </c:strRef>
          </c:tx>
          <c:dLbls>
            <c:showVal val="1"/>
          </c:dLbls>
          <c:cat>
            <c:strRef>
              <c:f>Arkusz1!$A$2:$A$5</c:f>
              <c:strCache>
                <c:ptCount val="3"/>
                <c:pt idx="0">
                  <c:v>mniej niż 1 h</c:v>
                </c:pt>
                <c:pt idx="1">
                  <c:v>2-3 h</c:v>
                </c:pt>
                <c:pt idx="2">
                  <c:v>4-5 h</c:v>
                </c:pt>
              </c:strCache>
            </c:strRef>
          </c:cat>
          <c:val>
            <c:numRef>
              <c:f>Arkusz1!$B$2:$B$5</c:f>
              <c:numCache>
                <c:formatCode>0%</c:formatCode>
                <c:ptCount val="4"/>
                <c:pt idx="0">
                  <c:v>0.16</c:v>
                </c:pt>
                <c:pt idx="1">
                  <c:v>0.7400000000000001</c:v>
                </c:pt>
                <c:pt idx="2">
                  <c:v>0.1</c:v>
                </c:pt>
              </c:numCache>
            </c:numRef>
          </c:val>
        </c:ser>
        <c:ser>
          <c:idx val="1"/>
          <c:order val="1"/>
          <c:tx>
            <c:strRef>
              <c:f>Arkusz1!$C$1</c:f>
              <c:strCache>
                <c:ptCount val="1"/>
                <c:pt idx="0">
                  <c:v>chłopcy</c:v>
                </c:pt>
              </c:strCache>
            </c:strRef>
          </c:tx>
          <c:dLbls>
            <c:showVal val="1"/>
          </c:dLbls>
          <c:cat>
            <c:strRef>
              <c:f>Arkusz1!$A$2:$A$5</c:f>
              <c:strCache>
                <c:ptCount val="3"/>
                <c:pt idx="0">
                  <c:v>mniej niż 1 h</c:v>
                </c:pt>
                <c:pt idx="1">
                  <c:v>2-3 h</c:v>
                </c:pt>
                <c:pt idx="2">
                  <c:v>4-5 h</c:v>
                </c:pt>
              </c:strCache>
            </c:strRef>
          </c:cat>
          <c:val>
            <c:numRef>
              <c:f>Arkusz1!$C$2:$C$5</c:f>
              <c:numCache>
                <c:formatCode>0%</c:formatCode>
                <c:ptCount val="4"/>
                <c:pt idx="0">
                  <c:v>0.16</c:v>
                </c:pt>
                <c:pt idx="1">
                  <c:v>0.63000000000000012</c:v>
                </c:pt>
                <c:pt idx="2">
                  <c:v>0.21000000000000002</c:v>
                </c:pt>
              </c:numCache>
            </c:numRef>
          </c:val>
        </c:ser>
        <c:ser>
          <c:idx val="2"/>
          <c:order val="2"/>
          <c:tx>
            <c:strRef>
              <c:f>Arkusz1!$D$1</c:f>
              <c:strCache>
                <c:ptCount val="1"/>
                <c:pt idx="0">
                  <c:v>Kolumna1</c:v>
                </c:pt>
              </c:strCache>
            </c:strRef>
          </c:tx>
          <c:dLbls>
            <c:showVal val="1"/>
          </c:dLbls>
          <c:cat>
            <c:strRef>
              <c:f>Arkusz1!$A$2:$A$5</c:f>
              <c:strCache>
                <c:ptCount val="3"/>
                <c:pt idx="0">
                  <c:v>mniej niż 1 h</c:v>
                </c:pt>
                <c:pt idx="1">
                  <c:v>2-3 h</c:v>
                </c:pt>
                <c:pt idx="2">
                  <c:v>4-5 h</c:v>
                </c:pt>
              </c:strCache>
            </c:strRef>
          </c:cat>
          <c:val>
            <c:numRef>
              <c:f>Arkusz1!$D$2:$D$5</c:f>
              <c:numCache>
                <c:formatCode>General</c:formatCode>
                <c:ptCount val="4"/>
              </c:numCache>
            </c:numRef>
          </c:val>
        </c:ser>
        <c:dLbls>
          <c:showVal val="1"/>
        </c:dLbls>
        <c:gapWidth val="75"/>
        <c:axId val="77374208"/>
        <c:axId val="77375744"/>
      </c:barChart>
      <c:catAx>
        <c:axId val="77374208"/>
        <c:scaling>
          <c:orientation val="minMax"/>
        </c:scaling>
        <c:axPos val="b"/>
        <c:majorTickMark val="none"/>
        <c:tickLblPos val="nextTo"/>
        <c:crossAx val="77375744"/>
        <c:crosses val="autoZero"/>
        <c:auto val="1"/>
        <c:lblAlgn val="ctr"/>
        <c:lblOffset val="100"/>
      </c:catAx>
      <c:valAx>
        <c:axId val="77375744"/>
        <c:scaling>
          <c:orientation val="minMax"/>
        </c:scaling>
        <c:axPos val="l"/>
        <c:numFmt formatCode="0%" sourceLinked="1"/>
        <c:majorTickMark val="none"/>
        <c:tickLblPos val="nextTo"/>
        <c:crossAx val="77374208"/>
        <c:crosses val="autoZero"/>
        <c:crossBetween val="between"/>
      </c:valAx>
    </c:plotArea>
    <c:legend>
      <c:legendPos val="b"/>
      <c:legendEntry>
        <c:idx val="2"/>
        <c:delete val="1"/>
      </c:legendEntry>
    </c:legend>
    <c:plotVisOnly val="1"/>
  </c:chart>
  <c:txPr>
    <a:bodyPr/>
    <a:lstStyle/>
    <a:p>
      <a:pPr>
        <a:defRPr sz="1800"/>
      </a:pPr>
      <a:endParaRPr lang="pl-PL"/>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5BCFD52-2989-425D-832F-46C2E578E649}" type="datetimeFigureOut">
              <a:rPr lang="pl-PL" smtClean="0"/>
              <a:pPr/>
              <a:t>2014-05-26</a:t>
            </a:fld>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6FD6B1-50F0-4EA8-8BFF-FA0B299F048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B6FD6B1-50F0-4EA8-8BFF-FA0B299F048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45BCFD52-2989-425D-832F-46C2E578E649}" type="datetimeFigureOut">
              <a:rPr lang="pl-PL" smtClean="0"/>
              <a:pPr/>
              <a:t>2014-05-26</a:t>
            </a:fld>
            <a:endParaRPr lang="pl-PL"/>
          </a:p>
        </p:txBody>
      </p:sp>
      <p:sp>
        <p:nvSpPr>
          <p:cNvPr id="5" name="Symbol zastępczy stopki 4"/>
          <p:cNvSpPr>
            <a:spLocks noGrp="1"/>
          </p:cNvSpPr>
          <p:nvPr>
            <p:ph type="ftr" sz="quarter" idx="11"/>
          </p:nvPr>
        </p:nvSpPr>
        <p:spPr>
          <a:xfrm>
            <a:off x="457201" y="6248207"/>
            <a:ext cx="5573483" cy="365125"/>
          </a:xfrm>
        </p:spPr>
        <p:txBody>
          <a:bodyPr/>
          <a:lstStyle/>
          <a:p>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0B6FD6B1-50F0-4EA8-8BFF-FA0B299F048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0B6FD6B1-50F0-4EA8-8BFF-FA0B299F0486}" type="slidenum">
              <a:rPr lang="pl-PL" smtClean="0"/>
              <a:pPr/>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B6FD6B1-50F0-4EA8-8BFF-FA0B299F0486}" type="slidenum">
              <a:rPr lang="pl-PL" smtClean="0"/>
              <a:pPr/>
              <a:t>‹#›</a:t>
            </a:fld>
            <a:endParaRPr lang="pl-PL"/>
          </a:p>
        </p:txBody>
      </p:sp>
      <p:sp>
        <p:nvSpPr>
          <p:cNvPr id="14" name="Symbol zastępczy stopki 13"/>
          <p:cNvSpPr>
            <a:spLocks noGrp="1"/>
          </p:cNvSpPr>
          <p:nvPr>
            <p:ph type="ftr" sz="quarter" idx="12"/>
          </p:nvPr>
        </p:nvSpPr>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45BCFD52-2989-425D-832F-46C2E578E649}" type="datetimeFigureOut">
              <a:rPr lang="pl-PL" smtClean="0"/>
              <a:pPr/>
              <a:t>2014-05-26</a:t>
            </a:fld>
            <a:endParaRPr lang="pl-PL"/>
          </a:p>
        </p:txBody>
      </p:sp>
      <p:sp>
        <p:nvSpPr>
          <p:cNvPr id="10" name="Symbol zastępczy numeru slajdu 9"/>
          <p:cNvSpPr>
            <a:spLocks noGrp="1"/>
          </p:cNvSpPr>
          <p:nvPr>
            <p:ph type="sldNum" sz="quarter" idx="16"/>
          </p:nvPr>
        </p:nvSpPr>
        <p:spPr/>
        <p:txBody>
          <a:bodyPr rtlCol="0"/>
          <a:lstStyle/>
          <a:p>
            <a:fld id="{0B6FD6B1-50F0-4EA8-8BFF-FA0B299F0486}" type="slidenum">
              <a:rPr lang="pl-PL" smtClean="0"/>
              <a:pPr/>
              <a:t>‹#›</a:t>
            </a:fld>
            <a:endParaRPr lang="pl-PL"/>
          </a:p>
        </p:txBody>
      </p:sp>
      <p:sp>
        <p:nvSpPr>
          <p:cNvPr id="12" name="Symbol zastępczy stopki 11"/>
          <p:cNvSpPr>
            <a:spLocks noGrp="1"/>
          </p:cNvSpPr>
          <p:nvPr>
            <p:ph type="ftr" sz="quarter" idx="17"/>
          </p:nvPr>
        </p:nvSpPr>
        <p:spPr/>
        <p:txBody>
          <a:bodyPr rtlCol="0"/>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45BCFD52-2989-425D-832F-46C2E578E649}" type="datetimeFigureOut">
              <a:rPr lang="pl-PL" smtClean="0"/>
              <a:pPr/>
              <a:t>2014-05-26</a:t>
            </a:fld>
            <a:endParaRPr lang="pl-PL"/>
          </a:p>
        </p:txBody>
      </p:sp>
      <p:sp>
        <p:nvSpPr>
          <p:cNvPr id="12" name="Symbol zastępczy numeru slajdu 11"/>
          <p:cNvSpPr>
            <a:spLocks noGrp="1"/>
          </p:cNvSpPr>
          <p:nvPr>
            <p:ph type="sldNum" sz="quarter" idx="16"/>
          </p:nvPr>
        </p:nvSpPr>
        <p:spPr/>
        <p:txBody>
          <a:bodyPr rtlCol="0"/>
          <a:lstStyle/>
          <a:p>
            <a:fld id="{0B6FD6B1-50F0-4EA8-8BFF-FA0B299F0486}" type="slidenum">
              <a:rPr lang="pl-PL" smtClean="0"/>
              <a:pPr/>
              <a:t>‹#›</a:t>
            </a:fld>
            <a:endParaRPr lang="pl-PL"/>
          </a:p>
        </p:txBody>
      </p:sp>
      <p:sp>
        <p:nvSpPr>
          <p:cNvPr id="14" name="Symbol zastępczy stopki 13"/>
          <p:cNvSpPr>
            <a:spLocks noGrp="1"/>
          </p:cNvSpPr>
          <p:nvPr>
            <p:ph type="ftr" sz="quarter" idx="17"/>
          </p:nvPr>
        </p:nvSpPr>
        <p:spPr/>
        <p:txBody>
          <a:bodyPr rtlCol="0"/>
          <a:lstStyle/>
          <a:p>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0B6FD6B1-50F0-4EA8-8BFF-FA0B299F048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0B6FD6B1-50F0-4EA8-8BFF-FA0B299F048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45BCFD52-2989-425D-832F-46C2E578E649}" type="datetimeFigureOut">
              <a:rPr lang="pl-PL" smtClean="0"/>
              <a:pPr/>
              <a:t>2014-05-26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0B6FD6B1-50F0-4EA8-8BFF-FA0B299F0486}" type="slidenum">
              <a:rPr lang="pl-PL" smtClean="0"/>
              <a:pPr/>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45BCFD52-2989-425D-832F-46C2E578E649}" type="datetimeFigureOut">
              <a:rPr lang="pl-PL" smtClean="0"/>
              <a:pPr/>
              <a:t>2014-05-26</a:t>
            </a:fld>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0B6FD6B1-50F0-4EA8-8BFF-FA0B299F0486}" type="slidenum">
              <a:rPr lang="pl-PL" smtClean="0"/>
              <a:pPr/>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5BCFD52-2989-425D-832F-46C2E578E649}" type="datetimeFigureOut">
              <a:rPr lang="pl-PL" smtClean="0"/>
              <a:pPr/>
              <a:t>2014-05-26</a:t>
            </a:fld>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B6FD6B1-50F0-4EA8-8BFF-FA0B299F048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Zagrożenia w sieci</a:t>
            </a:r>
            <a:endParaRPr lang="pl-PL" dirty="0"/>
          </a:p>
        </p:txBody>
      </p:sp>
      <p:sp>
        <p:nvSpPr>
          <p:cNvPr id="3" name="Podtytuł 2"/>
          <p:cNvSpPr>
            <a:spLocks noGrp="1"/>
          </p:cNvSpPr>
          <p:nvPr>
            <p:ph type="subTitle" idx="1"/>
          </p:nvPr>
        </p:nvSpPr>
        <p:spPr/>
        <p:txBody>
          <a:bodyPr/>
          <a:lstStyle/>
          <a:p>
            <a:endParaRPr lang="pl-PL"/>
          </a:p>
        </p:txBody>
      </p:sp>
      <p:pic>
        <p:nvPicPr>
          <p:cNvPr id="5" name="Obraz 4" descr="z8052706Q,Internet.jpg"/>
          <p:cNvPicPr>
            <a:picLocks noChangeAspect="1"/>
          </p:cNvPicPr>
          <p:nvPr/>
        </p:nvPicPr>
        <p:blipFill>
          <a:blip r:embed="rId2" cstate="print"/>
          <a:stretch>
            <a:fillRect/>
          </a:stretch>
        </p:blipFill>
        <p:spPr>
          <a:xfrm>
            <a:off x="323528" y="836712"/>
            <a:ext cx="3190099" cy="2119872"/>
          </a:xfrm>
          <a:prstGeom prst="rect">
            <a:avLst/>
          </a:prstGeom>
          <a:ln>
            <a:noFill/>
          </a:ln>
          <a:effectLst>
            <a:softEdge rad="112500"/>
          </a:effectLst>
        </p:spPr>
      </p:pic>
      <p:pic>
        <p:nvPicPr>
          <p:cNvPr id="7" name="Obraz 6" descr="Internet-IPv6.jpg"/>
          <p:cNvPicPr>
            <a:picLocks noChangeAspect="1"/>
          </p:cNvPicPr>
          <p:nvPr/>
        </p:nvPicPr>
        <p:blipFill>
          <a:blip r:embed="rId3" cstate="print"/>
          <a:stretch>
            <a:fillRect/>
          </a:stretch>
        </p:blipFill>
        <p:spPr>
          <a:xfrm>
            <a:off x="2267744" y="2492896"/>
            <a:ext cx="2376264" cy="1782198"/>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nonimowosc-w-sieci.png"/>
          <p:cNvPicPr>
            <a:picLocks noChangeAspect="1"/>
          </p:cNvPicPr>
          <p:nvPr/>
        </p:nvPicPr>
        <p:blipFill>
          <a:blip r:embed="rId2" cstate="print"/>
          <a:stretch>
            <a:fillRect/>
          </a:stretch>
        </p:blipFill>
        <p:spPr>
          <a:xfrm>
            <a:off x="7092280" y="5229200"/>
            <a:ext cx="1688976" cy="1372293"/>
          </a:xfrm>
          <a:prstGeom prst="rect">
            <a:avLst/>
          </a:prstGeom>
        </p:spPr>
      </p:pic>
      <p:sp>
        <p:nvSpPr>
          <p:cNvPr id="2" name="Tytuł 1"/>
          <p:cNvSpPr>
            <a:spLocks noGrp="1"/>
          </p:cNvSpPr>
          <p:nvPr>
            <p:ph type="title"/>
          </p:nvPr>
        </p:nvSpPr>
        <p:spPr/>
        <p:txBody>
          <a:bodyPr>
            <a:normAutofit fontScale="90000"/>
          </a:bodyPr>
          <a:lstStyle/>
          <a:p>
            <a:r>
              <a:rPr lang="pl-PL" dirty="0" smtClean="0"/>
              <a:t>OBJAWY UZALEŻNIENIA IOD KOMPUTERA I INTERNETU</a:t>
            </a:r>
            <a:endParaRPr lang="pl-PL" dirty="0"/>
          </a:p>
        </p:txBody>
      </p:sp>
      <p:sp>
        <p:nvSpPr>
          <p:cNvPr id="3" name="Symbol zastępczy zawartości 2"/>
          <p:cNvSpPr>
            <a:spLocks noGrp="1"/>
          </p:cNvSpPr>
          <p:nvPr>
            <p:ph sz="quarter" idx="1"/>
          </p:nvPr>
        </p:nvSpPr>
        <p:spPr/>
        <p:txBody>
          <a:bodyPr>
            <a:normAutofit fontScale="85000" lnSpcReduction="20000"/>
          </a:bodyPr>
          <a:lstStyle/>
          <a:p>
            <a:r>
              <a:rPr lang="pl-PL" dirty="0" smtClean="0"/>
              <a:t>próby kontroli i/lub ograniczania czasu spędzonego przed komputerem/w </a:t>
            </a:r>
            <a:r>
              <a:rPr lang="pl-PL" dirty="0" err="1" smtClean="0"/>
              <a:t>internecie</a:t>
            </a:r>
            <a:endParaRPr lang="pl-PL" dirty="0" smtClean="0"/>
          </a:p>
          <a:p>
            <a:r>
              <a:rPr lang="pl-PL" dirty="0" smtClean="0">
                <a:solidFill>
                  <a:srgbClr val="00B0F0"/>
                </a:solidFill>
              </a:rPr>
              <a:t>kłamstwa na temat czasu spędzonego przed komputerem/w </a:t>
            </a:r>
            <a:r>
              <a:rPr lang="pl-PL" dirty="0" err="1" smtClean="0">
                <a:solidFill>
                  <a:srgbClr val="00B0F0"/>
                </a:solidFill>
              </a:rPr>
              <a:t>internecie</a:t>
            </a:r>
            <a:endParaRPr lang="pl-PL" dirty="0" smtClean="0">
              <a:solidFill>
                <a:srgbClr val="00B0F0"/>
              </a:solidFill>
            </a:endParaRPr>
          </a:p>
          <a:p>
            <a:r>
              <a:rPr lang="pl-PL" dirty="0" smtClean="0"/>
              <a:t>problemy w innych dziedzinach życia (w rodzinie, pracy, szkole, życiu towarzyskim) związane z używaniem komputera/</a:t>
            </a:r>
            <a:r>
              <a:rPr lang="pl-PL" dirty="0" err="1" smtClean="0"/>
              <a:t>internetu</a:t>
            </a:r>
            <a:endParaRPr lang="pl-PL" dirty="0" smtClean="0"/>
          </a:p>
          <a:p>
            <a:r>
              <a:rPr lang="pl-PL" dirty="0" smtClean="0">
                <a:solidFill>
                  <a:srgbClr val="00B0F0"/>
                </a:solidFill>
              </a:rPr>
              <a:t>angażowanie się przy użyciu komputera/</a:t>
            </a:r>
            <a:r>
              <a:rPr lang="pl-PL" dirty="0" err="1" smtClean="0">
                <a:solidFill>
                  <a:srgbClr val="00B0F0"/>
                </a:solidFill>
              </a:rPr>
              <a:t>internetu</a:t>
            </a:r>
            <a:r>
              <a:rPr lang="pl-PL" dirty="0" smtClean="0">
                <a:solidFill>
                  <a:srgbClr val="00B0F0"/>
                </a:solidFill>
              </a:rPr>
              <a:t> w aktywności, których nie pochwalałaby rodzina lub bliscy</a:t>
            </a:r>
          </a:p>
          <a:p>
            <a:r>
              <a:rPr lang="pl-PL" dirty="0" smtClean="0"/>
              <a:t>potrzeba wydłużania czasu spędzonego przed komputerem/ w </a:t>
            </a:r>
            <a:r>
              <a:rPr lang="pl-PL" dirty="0" err="1" smtClean="0"/>
              <a:t>internecie</a:t>
            </a:r>
            <a:r>
              <a:rPr lang="pl-PL" dirty="0" smtClean="0"/>
              <a:t> by osiągnąć pożądany poziom satysfakcji lub podniecenia</a:t>
            </a:r>
          </a:p>
          <a:p>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virus.jpg"/>
          <p:cNvPicPr>
            <a:picLocks noChangeAspect="1"/>
          </p:cNvPicPr>
          <p:nvPr/>
        </p:nvPicPr>
        <p:blipFill>
          <a:blip r:embed="rId2" cstate="print"/>
          <a:stretch>
            <a:fillRect/>
          </a:stretch>
        </p:blipFill>
        <p:spPr>
          <a:xfrm rot="1068039">
            <a:off x="7172050" y="5495432"/>
            <a:ext cx="1085823" cy="1085823"/>
          </a:xfrm>
          <a:prstGeom prst="rect">
            <a:avLst/>
          </a:prstGeom>
        </p:spPr>
      </p:pic>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fontScale="85000" lnSpcReduction="20000"/>
          </a:bodyPr>
          <a:lstStyle/>
          <a:p>
            <a:r>
              <a:rPr lang="pl-PL" dirty="0" smtClean="0"/>
              <a:t>używanie komputera/</a:t>
            </a:r>
            <a:r>
              <a:rPr lang="pl-PL" dirty="0" err="1" smtClean="0"/>
              <a:t>internetu</a:t>
            </a:r>
            <a:r>
              <a:rPr lang="pl-PL" dirty="0" smtClean="0"/>
              <a:t> by uciec od uczuć</a:t>
            </a:r>
          </a:p>
          <a:p>
            <a:r>
              <a:rPr lang="pl-PL" dirty="0" smtClean="0">
                <a:solidFill>
                  <a:srgbClr val="00B0F0"/>
                </a:solidFill>
              </a:rPr>
              <a:t>doświadczanie stanów euforycznych oraz poczucia winy w wyniku ilości czasu spędzonego przed komputerem/w </a:t>
            </a:r>
            <a:r>
              <a:rPr lang="pl-PL" dirty="0" err="1" smtClean="0">
                <a:solidFill>
                  <a:srgbClr val="00B0F0"/>
                </a:solidFill>
              </a:rPr>
              <a:t>internecie</a:t>
            </a:r>
            <a:endParaRPr lang="pl-PL" dirty="0" smtClean="0">
              <a:solidFill>
                <a:srgbClr val="00B0F0"/>
              </a:solidFill>
            </a:endParaRPr>
          </a:p>
          <a:p>
            <a:r>
              <a:rPr lang="pl-PL" dirty="0" smtClean="0"/>
              <a:t> doświadczanie niepokoju, bezsenności, rozdrażnienia, zmian nastroju, lub depresji gdy niemożliwe jest użycie komputera/</a:t>
            </a:r>
            <a:r>
              <a:rPr lang="pl-PL" dirty="0" err="1" smtClean="0"/>
              <a:t>internetu</a:t>
            </a:r>
            <a:r>
              <a:rPr lang="pl-PL" dirty="0" smtClean="0"/>
              <a:t> zgodnie z wcześniejszym planem lub gdy używanie komputera/</a:t>
            </a:r>
            <a:r>
              <a:rPr lang="pl-PL" dirty="0" err="1" smtClean="0"/>
              <a:t>internetu</a:t>
            </a:r>
            <a:r>
              <a:rPr lang="pl-PL" dirty="0" smtClean="0"/>
              <a:t> zostanie przerwane</a:t>
            </a:r>
          </a:p>
          <a:p>
            <a:r>
              <a:rPr lang="pl-PL" dirty="0" smtClean="0"/>
              <a:t> </a:t>
            </a:r>
            <a:r>
              <a:rPr lang="pl-PL" dirty="0" smtClean="0">
                <a:solidFill>
                  <a:srgbClr val="00B0F0"/>
                </a:solidFill>
              </a:rPr>
              <a:t>bycie zaabsorbowanym kupowaniem nowych programów, </a:t>
            </a:r>
            <a:r>
              <a:rPr lang="pl-PL" dirty="0" err="1" smtClean="0">
                <a:solidFill>
                  <a:srgbClr val="00B0F0"/>
                </a:solidFill>
              </a:rPr>
              <a:t>akcesoriow</a:t>
            </a:r>
            <a:r>
              <a:rPr lang="pl-PL" dirty="0" smtClean="0">
                <a:solidFill>
                  <a:srgbClr val="00B0F0"/>
                </a:solidFill>
              </a:rPr>
              <a:t>, dodatków komputerowych</a:t>
            </a:r>
          </a:p>
          <a:p>
            <a:r>
              <a:rPr lang="pl-PL" dirty="0" smtClean="0"/>
              <a:t>finansowe problemy spowodowane korzystaniem z komputera/</a:t>
            </a:r>
            <a:r>
              <a:rPr lang="pl-PL" dirty="0" err="1" smtClean="0"/>
              <a:t>internetu</a:t>
            </a:r>
            <a:r>
              <a:rPr lang="pl-PL" dirty="0" smtClean="0"/>
              <a:t> (kupowanie sprzętu, oprogramowania, i opłat za </a:t>
            </a:r>
            <a:r>
              <a:rPr lang="pl-PL" dirty="0" err="1" smtClean="0"/>
              <a:t>internet</a:t>
            </a:r>
            <a:r>
              <a:rPr lang="pl-PL" dirty="0" smtClean="0"/>
              <a:t>)</a:t>
            </a:r>
          </a:p>
          <a:p>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Częstotliwość korzystania młodzieży z Internetu</a:t>
            </a:r>
            <a:endParaRPr lang="pl-PL" dirty="0"/>
          </a:p>
        </p:txBody>
      </p:sp>
      <p:graphicFrame>
        <p:nvGraphicFramePr>
          <p:cNvPr id="6" name="Symbol zastępczy zawartości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Ile czasu młodzież przebywa w sieci?</a:t>
            </a:r>
            <a:endParaRPr lang="pl-PL" dirty="0"/>
          </a:p>
        </p:txBody>
      </p:sp>
      <p:graphicFrame>
        <p:nvGraphicFramePr>
          <p:cNvPr id="4" name="Symbol zastępczy zawartości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dzieciwsieci.png"/>
          <p:cNvPicPr>
            <a:picLocks noGrp="1" noChangeAspect="1"/>
          </p:cNvPicPr>
          <p:nvPr>
            <p:ph sz="quarter" idx="1"/>
          </p:nvPr>
        </p:nvPicPr>
        <p:blipFill>
          <a:blip r:embed="rId2" cstate="print"/>
          <a:stretch>
            <a:fillRect/>
          </a:stretch>
        </p:blipFill>
        <p:spPr>
          <a:xfrm>
            <a:off x="1774825" y="2452687"/>
            <a:ext cx="5829300" cy="27908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wykres3(10).jpg"/>
          <p:cNvPicPr>
            <a:picLocks noGrp="1" noChangeAspect="1"/>
          </p:cNvPicPr>
          <p:nvPr>
            <p:ph sz="quarter" idx="1"/>
          </p:nvPr>
        </p:nvPicPr>
        <p:blipFill>
          <a:blip r:embed="rId2" cstate="print"/>
          <a:stretch>
            <a:fillRect/>
          </a:stretch>
        </p:blipFill>
        <p:spPr>
          <a:xfrm>
            <a:off x="1867843" y="1600200"/>
            <a:ext cx="5643264"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10 ZASAD KAŻDEGO INTERNAUTY</a:t>
            </a:r>
            <a:endParaRPr lang="pl-PL" dirty="0"/>
          </a:p>
        </p:txBody>
      </p:sp>
      <p:sp>
        <p:nvSpPr>
          <p:cNvPr id="3" name="Symbol zastępczy zawartości 2"/>
          <p:cNvSpPr>
            <a:spLocks noGrp="1"/>
          </p:cNvSpPr>
          <p:nvPr>
            <p:ph sz="quarter" idx="1"/>
          </p:nvPr>
        </p:nvSpPr>
        <p:spPr/>
        <p:txBody>
          <a:bodyPr>
            <a:normAutofit fontScale="55000" lnSpcReduction="20000"/>
          </a:bodyPr>
          <a:lstStyle/>
          <a:p>
            <a:r>
              <a:rPr lang="pl-PL" sz="3200" b="1" dirty="0" smtClean="0"/>
              <a:t>1. Aktualizować system operacyjny komputera (najlepiej automatycznie).</a:t>
            </a:r>
          </a:p>
          <a:p>
            <a:r>
              <a:rPr lang="pl-PL" sz="3200" b="1" dirty="0" smtClean="0"/>
              <a:t>2. Zainstalować program antywirusowy i aktualizować go.</a:t>
            </a:r>
          </a:p>
          <a:p>
            <a:r>
              <a:rPr lang="pl-PL" sz="3200" b="1" dirty="0" smtClean="0"/>
              <a:t>3. Włączyć firewalla i nie zmieniać bez potrzeby jego ustawień.</a:t>
            </a:r>
          </a:p>
          <a:p>
            <a:r>
              <a:rPr lang="pl-PL" sz="3200" b="1" dirty="0" smtClean="0"/>
              <a:t>4. Nie otwierać listów od nieznanych nadawców i podejrzanych załączników.</a:t>
            </a:r>
          </a:p>
          <a:p>
            <a:r>
              <a:rPr lang="pl-PL" sz="3200" b="1" dirty="0" smtClean="0"/>
              <a:t>5. Używać haseł trudnych do odszyfrowania (kombinacje dużych i małych liter, cyfr              i znaków specjalnych).</a:t>
            </a:r>
          </a:p>
          <a:p>
            <a:r>
              <a:rPr lang="pl-PL" sz="3200" b="1" dirty="0" smtClean="0"/>
              <a:t>6. Nigdy nie wysyłać haseł drogą mailową.</a:t>
            </a:r>
          </a:p>
          <a:p>
            <a:r>
              <a:rPr lang="pl-PL" sz="3200" b="1" dirty="0" smtClean="0"/>
              <a:t>7. Przed dokonaniem transakcji w Internecie, upewnić się, że jesteśmy na właściwej stronie (szyfrowane strony zaczynają się od https: w adresie, certyfikat jest ważny, a przeglądarka wyświetla zamkniętą kłódkę - to znak, że połączenie jest bezpieczne).</a:t>
            </a:r>
          </a:p>
          <a:p>
            <a:r>
              <a:rPr lang="pl-PL" sz="3200" b="1" dirty="0" smtClean="0"/>
              <a:t>8. Nie używać poufnych danych w kawiarenkach internetowych.</a:t>
            </a:r>
          </a:p>
          <a:p>
            <a:r>
              <a:rPr lang="pl-PL" sz="3200" b="1" dirty="0" smtClean="0"/>
              <a:t>9. Nie wchodzić na podejrzane strony (można zainstalować bezpłatny program do oceny stron </a:t>
            </a:r>
            <a:r>
              <a:rPr lang="pl-PL" sz="3200" b="1" dirty="0" err="1" smtClean="0"/>
              <a:t>www</a:t>
            </a:r>
            <a:r>
              <a:rPr lang="pl-PL" sz="3200" b="1" dirty="0" smtClean="0"/>
              <a:t>).</a:t>
            </a:r>
          </a:p>
          <a:p>
            <a:r>
              <a:rPr lang="pl-PL" sz="3200" b="1" dirty="0" smtClean="0"/>
              <a:t>10. Zachować zdrowy rozsądek.</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half" idx="2"/>
          </p:nvPr>
        </p:nvSpPr>
        <p:spPr/>
        <p:txBody>
          <a:bodyPr>
            <a:normAutofit/>
          </a:bodyPr>
          <a:lstStyle/>
          <a:p>
            <a:pPr algn="ctr">
              <a:buNone/>
            </a:pPr>
            <a:endParaRPr lang="pl-PL" dirty="0" smtClean="0"/>
          </a:p>
          <a:p>
            <a:pPr algn="ctr">
              <a:buNone/>
            </a:pPr>
            <a:endParaRPr lang="pl-PL" sz="9600" dirty="0" smtClean="0">
              <a:solidFill>
                <a:srgbClr val="00B0F0"/>
              </a:solidFill>
              <a:latin typeface="Arial Rounded MT Bold" pitchFamily="34" charset="0"/>
            </a:endParaRPr>
          </a:p>
          <a:p>
            <a:pPr algn="ctr">
              <a:buNone/>
            </a:pPr>
            <a:endParaRPr lang="pl-PL" dirty="0" smtClean="0"/>
          </a:p>
          <a:p>
            <a:pPr algn="ctr">
              <a:buNone/>
            </a:pPr>
            <a:endParaRPr lang="pl-PL" dirty="0"/>
          </a:p>
        </p:txBody>
      </p:sp>
      <p:sp>
        <p:nvSpPr>
          <p:cNvPr id="6" name="Tytuł 5"/>
          <p:cNvSpPr>
            <a:spLocks noGrp="1"/>
          </p:cNvSpPr>
          <p:nvPr>
            <p:ph type="title"/>
          </p:nvPr>
        </p:nvSpPr>
        <p:spPr/>
        <p:txBody>
          <a:bodyPr/>
          <a:lstStyle/>
          <a:p>
            <a:r>
              <a:rPr lang="pl-PL" b="1" dirty="0" smtClean="0">
                <a:solidFill>
                  <a:schemeClr val="tx1"/>
                </a:solidFill>
                <a:effectLst>
                  <a:outerShdw blurRad="38100" dist="38100" dir="2700000" algn="tl">
                    <a:srgbClr val="000000">
                      <a:alpha val="43137"/>
                    </a:srgbClr>
                  </a:outerShdw>
                </a:effectLst>
              </a:rPr>
              <a:t>BĄDŹ OSTROŻNY W SIECI!!!</a:t>
            </a:r>
            <a:endParaRPr lang="pl-PL" b="1" dirty="0">
              <a:solidFill>
                <a:schemeClr val="tx1"/>
              </a:solidFill>
              <a:effectLst>
                <a:outerShdw blurRad="38100" dist="38100" dir="2700000" algn="tl">
                  <a:srgbClr val="000000">
                    <a:alpha val="43137"/>
                  </a:srgbClr>
                </a:outerShdw>
              </a:effectLst>
            </a:endParaRPr>
          </a:p>
        </p:txBody>
      </p:sp>
      <p:pic>
        <p:nvPicPr>
          <p:cNvPr id="8" name="Symbol zastępczy obrazu 7" descr="e208f688-a18f-49cc-9db6-ad0727d8cdbe.jpg"/>
          <p:cNvPicPr>
            <a:picLocks noGrp="1" noChangeAspect="1"/>
          </p:cNvPicPr>
          <p:nvPr>
            <p:ph type="pic" idx="1"/>
          </p:nvPr>
        </p:nvPicPr>
        <p:blipFill>
          <a:blip r:embed="rId2" cstate="print"/>
          <a:srcRect l="4436" r="4436"/>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normAutofit fontScale="90000"/>
          </a:bodyPr>
          <a:lstStyle/>
          <a:p>
            <a:r>
              <a:rPr lang="pl-PL" b="1" dirty="0" smtClean="0">
                <a:solidFill>
                  <a:schemeClr val="tx1"/>
                </a:solidFill>
                <a:effectLst>
                  <a:outerShdw blurRad="38100" dist="38100" dir="2700000" algn="tl">
                    <a:srgbClr val="000000">
                      <a:alpha val="43137"/>
                    </a:srgbClr>
                  </a:outerShdw>
                </a:effectLst>
              </a:rPr>
              <a:t>NIGDY NIE PODAWAJ NIEZNAJOMYM SWOICH DANYCH OSOBOWYCH!!!</a:t>
            </a:r>
            <a:endParaRPr lang="pl-PL" b="1" dirty="0">
              <a:solidFill>
                <a:schemeClr val="tx1"/>
              </a:solidFill>
              <a:effectLst>
                <a:outerShdw blurRad="38100" dist="38100" dir="2700000" algn="tl">
                  <a:srgbClr val="000000">
                    <a:alpha val="43137"/>
                  </a:srgbClr>
                </a:outerShdw>
              </a:effectLst>
            </a:endParaRPr>
          </a:p>
        </p:txBody>
      </p:sp>
      <p:pic>
        <p:nvPicPr>
          <p:cNvPr id="5" name="Symbol zastępczy obrazu 4" descr="0002OJH2I3YJSEMY-C102.jpg"/>
          <p:cNvPicPr>
            <a:picLocks noGrp="1" noChangeAspect="1"/>
          </p:cNvPicPr>
          <p:nvPr>
            <p:ph type="pic" idx="1"/>
          </p:nvPr>
        </p:nvPicPr>
        <p:blipFill>
          <a:blip r:embed="rId2" cstate="print"/>
          <a:srcRect t="9656" b="9656"/>
          <a:stretch>
            <a:fillRect/>
          </a:stretch>
        </p:blipFill>
        <p:spPr>
          <a:xfrm>
            <a:off x="1619672" y="908720"/>
            <a:ext cx="4392488" cy="2646439"/>
          </a:xfrm>
        </p:spPr>
      </p:pic>
      <p:pic>
        <p:nvPicPr>
          <p:cNvPr id="6" name="Obraz 5" descr="0002OJH2I3YJSEMY-C102.jpg"/>
          <p:cNvPicPr>
            <a:picLocks noChangeAspect="1"/>
          </p:cNvPicPr>
          <p:nvPr/>
        </p:nvPicPr>
        <p:blipFill>
          <a:blip r:embed="rId2" cstate="print"/>
          <a:stretch>
            <a:fillRect/>
          </a:stretch>
        </p:blipFill>
        <p:spPr>
          <a:xfrm>
            <a:off x="5436096" y="908720"/>
            <a:ext cx="3568253" cy="26642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lstStyle/>
          <a:p>
            <a:r>
              <a:rPr lang="pl-PL" b="1" dirty="0" smtClean="0">
                <a:effectLst>
                  <a:outerShdw blurRad="38100" dist="38100" dir="2700000" algn="tl">
                    <a:srgbClr val="000000">
                      <a:alpha val="43137"/>
                    </a:srgbClr>
                  </a:outerShdw>
                </a:effectLst>
              </a:rPr>
              <a:t>NIE OTWIERAJ SPAMÓW!!!</a:t>
            </a:r>
            <a:endParaRPr lang="pl-PL" b="1" dirty="0">
              <a:effectLst>
                <a:outerShdw blurRad="38100" dist="38100" dir="2700000" algn="tl">
                  <a:srgbClr val="000000">
                    <a:alpha val="43137"/>
                  </a:srgbClr>
                </a:outerShdw>
              </a:effectLst>
            </a:endParaRPr>
          </a:p>
        </p:txBody>
      </p:sp>
      <p:pic>
        <p:nvPicPr>
          <p:cNvPr id="5" name="Symbol zastępczy obrazu 4" descr="click1.jpg"/>
          <p:cNvPicPr>
            <a:picLocks noGrp="1" noChangeAspect="1"/>
          </p:cNvPicPr>
          <p:nvPr>
            <p:ph type="pic" idx="1"/>
          </p:nvPr>
        </p:nvPicPr>
        <p:blipFill>
          <a:blip r:embed="rId2" cstate="print"/>
          <a:srcRect t="9835" b="983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images.jpg"/>
          <p:cNvPicPr>
            <a:picLocks noChangeAspect="1"/>
          </p:cNvPicPr>
          <p:nvPr/>
        </p:nvPicPr>
        <p:blipFill>
          <a:blip r:embed="rId2" cstate="print"/>
          <a:stretch>
            <a:fillRect/>
          </a:stretch>
        </p:blipFill>
        <p:spPr>
          <a:xfrm>
            <a:off x="7236296" y="5373216"/>
            <a:ext cx="1728192" cy="1250321"/>
          </a:xfrm>
          <a:prstGeom prst="rect">
            <a:avLst/>
          </a:prstGeom>
        </p:spPr>
      </p:pic>
      <p:sp>
        <p:nvSpPr>
          <p:cNvPr id="2" name="Tytuł 1"/>
          <p:cNvSpPr>
            <a:spLocks noGrp="1"/>
          </p:cNvSpPr>
          <p:nvPr>
            <p:ph type="title"/>
          </p:nvPr>
        </p:nvSpPr>
        <p:spPr/>
        <p:txBody>
          <a:bodyPr/>
          <a:lstStyle/>
          <a:p>
            <a:r>
              <a:rPr lang="pl-PL" dirty="0" smtClean="0"/>
              <a:t>CO TO JEST INTERNET?</a:t>
            </a:r>
            <a:endParaRPr lang="pl-PL" dirty="0"/>
          </a:p>
        </p:txBody>
      </p:sp>
      <p:sp>
        <p:nvSpPr>
          <p:cNvPr id="3" name="Symbol zastępczy zawartości 2"/>
          <p:cNvSpPr>
            <a:spLocks noGrp="1"/>
          </p:cNvSpPr>
          <p:nvPr>
            <p:ph sz="quarter" idx="1"/>
          </p:nvPr>
        </p:nvSpPr>
        <p:spPr/>
        <p:txBody>
          <a:bodyPr>
            <a:normAutofit fontScale="92500" lnSpcReduction="10000"/>
          </a:bodyPr>
          <a:lstStyle/>
          <a:p>
            <a:pPr>
              <a:buNone/>
            </a:pPr>
            <a:r>
              <a:rPr lang="pl-PL" dirty="0" smtClean="0"/>
              <a:t>    </a:t>
            </a:r>
            <a:r>
              <a:rPr lang="pl-PL" b="1" u="sng" dirty="0" smtClean="0">
                <a:effectLst>
                  <a:outerShdw blurRad="38100" dist="38100" dir="2700000" algn="tl">
                    <a:srgbClr val="000000">
                      <a:alpha val="43137"/>
                    </a:srgbClr>
                  </a:outerShdw>
                </a:effectLst>
              </a:rPr>
              <a:t>Internet </a:t>
            </a:r>
            <a:r>
              <a:rPr lang="pl-PL" dirty="0" smtClean="0"/>
              <a:t>to globalna sieć komputerowa łącząca ze sobą miliony komputerów na całym świecie, umożliwiając ich użytkownikom wzajemne przesyłanie informacji za pomocą sieci telefonicznej, łączy światłowodów albo satelitarnych.</a:t>
            </a:r>
          </a:p>
          <a:p>
            <a:pPr>
              <a:buNone/>
            </a:pPr>
            <a:r>
              <a:rPr lang="pl-PL" dirty="0" smtClean="0"/>
              <a:t>    Nie tylko dorośli, ale również dzieci narażone są na zagrożenia internetowe Wśród Internautów przeważa młodzież, dla której komputer stał się podstawowym narzędziem pracy, nauki i rozrywki. Oprócz tego istnieją także inne zagrożenia w Internecie takie jak: wirusy, </a:t>
            </a:r>
            <a:r>
              <a:rPr lang="pl-PL" dirty="0" err="1" smtClean="0"/>
              <a:t>dialery</a:t>
            </a:r>
            <a:r>
              <a:rPr lang="pl-PL" dirty="0" smtClean="0"/>
              <a:t> oraz programy szpiegujące.</a:t>
            </a:r>
          </a:p>
          <a:p>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normAutofit fontScale="90000"/>
          </a:bodyPr>
          <a:lstStyle/>
          <a:p>
            <a:r>
              <a:rPr lang="pl-PL" dirty="0" smtClean="0"/>
              <a:t>NIE KOPIUJ CUDZYCH PLIKÓW- TO JEST ZABRONIONE!!!</a:t>
            </a:r>
            <a:endParaRPr lang="pl-PL" dirty="0"/>
          </a:p>
        </p:txBody>
      </p:sp>
      <p:pic>
        <p:nvPicPr>
          <p:cNvPr id="5" name="Symbol zastępczy obrazu 4" descr="d816f5ff-2f98-49df-8162-fa9894efb925.jpg"/>
          <p:cNvPicPr>
            <a:picLocks noGrp="1" noChangeAspect="1"/>
          </p:cNvPicPr>
          <p:nvPr>
            <p:ph type="pic" idx="1"/>
          </p:nvPr>
        </p:nvPicPr>
        <p:blipFill>
          <a:blip r:embed="rId2" cstate="print"/>
          <a:srcRect t="4588" b="4588"/>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lstStyle/>
          <a:p>
            <a:r>
              <a:rPr lang="pl-PL" b="1" dirty="0" smtClean="0">
                <a:effectLst>
                  <a:outerShdw blurRad="38100" dist="38100" dir="2700000" algn="tl">
                    <a:srgbClr val="000000">
                      <a:alpha val="43137"/>
                    </a:srgbClr>
                  </a:outerShdw>
                </a:effectLst>
              </a:rPr>
              <a:t>BĄDŹ KULTURALNY!!!</a:t>
            </a:r>
            <a:endParaRPr lang="pl-PL" b="1" dirty="0">
              <a:effectLst>
                <a:outerShdw blurRad="38100" dist="38100" dir="2700000" algn="tl">
                  <a:srgbClr val="000000">
                    <a:alpha val="43137"/>
                  </a:srgbClr>
                </a:outerShdw>
              </a:effectLst>
            </a:endParaRPr>
          </a:p>
        </p:txBody>
      </p:sp>
      <p:pic>
        <p:nvPicPr>
          <p:cNvPr id="5" name="Symbol zastępczy obrazu 4" descr="eb95e2d6ee4759c5e0e0a6f1aeedb3e5.jpg"/>
          <p:cNvPicPr>
            <a:picLocks noGrp="1" noChangeAspect="1"/>
          </p:cNvPicPr>
          <p:nvPr>
            <p:ph type="pic" idx="1"/>
          </p:nvPr>
        </p:nvPicPr>
        <p:blipFill>
          <a:blip r:embed="rId2" cstate="print"/>
          <a:srcRect l="3317" r="3317"/>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lstStyle/>
          <a:p>
            <a:r>
              <a:rPr lang="pl-PL" b="1" dirty="0" smtClean="0">
                <a:solidFill>
                  <a:schemeClr val="tx1"/>
                </a:solidFill>
                <a:effectLst>
                  <a:outerShdw blurRad="38100" dist="38100" dir="2700000" algn="tl">
                    <a:srgbClr val="000000">
                      <a:alpha val="43137"/>
                    </a:srgbClr>
                  </a:outerShdw>
                </a:effectLst>
              </a:rPr>
              <a:t>NIE OBRAŻAJ INNYCH!!!</a:t>
            </a:r>
            <a:endParaRPr lang="pl-PL" b="1" dirty="0">
              <a:solidFill>
                <a:schemeClr val="tx1"/>
              </a:solidFill>
              <a:effectLst>
                <a:outerShdw blurRad="38100" dist="38100" dir="2700000" algn="tl">
                  <a:srgbClr val="000000">
                    <a:alpha val="43137"/>
                  </a:srgbClr>
                </a:outerShdw>
              </a:effectLst>
            </a:endParaRPr>
          </a:p>
        </p:txBody>
      </p:sp>
      <p:pic>
        <p:nvPicPr>
          <p:cNvPr id="5" name="Symbol zastępczy obrazu 4" descr="SPAM-przestepcy-470x289.jpg"/>
          <p:cNvPicPr>
            <a:picLocks noGrp="1" noChangeAspect="1"/>
          </p:cNvPicPr>
          <p:nvPr>
            <p:ph type="pic" idx="1"/>
          </p:nvPr>
        </p:nvPicPr>
        <p:blipFill>
          <a:blip r:embed="rId2" cstate="print"/>
          <a:srcRect t="1010" b="1010"/>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p:txBody>
          <a:bodyPr/>
          <a:lstStyle/>
          <a:p>
            <a:endParaRPr lang="pl-PL"/>
          </a:p>
        </p:txBody>
      </p:sp>
      <p:sp>
        <p:nvSpPr>
          <p:cNvPr id="3" name="Tytuł 2"/>
          <p:cNvSpPr>
            <a:spLocks noGrp="1"/>
          </p:cNvSpPr>
          <p:nvPr>
            <p:ph type="title"/>
          </p:nvPr>
        </p:nvSpPr>
        <p:spPr/>
        <p:txBody>
          <a:bodyPr>
            <a:normAutofit fontScale="90000"/>
          </a:bodyPr>
          <a:lstStyle/>
          <a:p>
            <a:r>
              <a:rPr lang="pl-PL" b="1" dirty="0" smtClean="0">
                <a:solidFill>
                  <a:schemeClr val="tx1"/>
                </a:solidFill>
                <a:effectLst>
                  <a:outerShdw blurRad="38100" dist="38100" dir="2700000" algn="tl">
                    <a:srgbClr val="000000">
                      <a:alpha val="43137"/>
                    </a:srgbClr>
                  </a:outerShdw>
                </a:effectLst>
              </a:rPr>
              <a:t>PAMIĘTAJ O UCZCIWOŚCI! TA ZASADA OBOWIĄZUJE TAKŻE W INTERNECIE!!!</a:t>
            </a:r>
            <a:endParaRPr lang="pl-PL" b="1" dirty="0">
              <a:solidFill>
                <a:schemeClr val="tx1"/>
              </a:solidFill>
              <a:effectLst>
                <a:outerShdw blurRad="38100" dist="38100" dir="2700000" algn="tl">
                  <a:srgbClr val="000000">
                    <a:alpha val="43137"/>
                  </a:srgbClr>
                </a:outerShdw>
              </a:effectLst>
            </a:endParaRPr>
          </a:p>
        </p:txBody>
      </p:sp>
      <p:pic>
        <p:nvPicPr>
          <p:cNvPr id="5" name="Symbol zastępczy obrazu 4" descr="Zagrozenia-w-sieci-2012-wg-CERT-Polska-116812-900x900.jpg"/>
          <p:cNvPicPr>
            <a:picLocks noGrp="1" noChangeAspect="1"/>
          </p:cNvPicPr>
          <p:nvPr>
            <p:ph type="pic" idx="1"/>
          </p:nvPr>
        </p:nvPicPr>
        <p:blipFill>
          <a:blip r:embed="rId2" cstate="print"/>
          <a:srcRect t="4511" b="4511"/>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zawartości 5"/>
          <p:cNvSpPr>
            <a:spLocks noGrp="1"/>
          </p:cNvSpPr>
          <p:nvPr>
            <p:ph sz="quarter" idx="1"/>
          </p:nvPr>
        </p:nvSpPr>
        <p:spPr/>
        <p:txBody>
          <a:bodyPr/>
          <a:lstStyle/>
          <a:p>
            <a:pPr algn="ctr">
              <a:buNone/>
            </a:pPr>
            <a:endParaRPr lang="pl-PL" dirty="0" smtClean="0"/>
          </a:p>
          <a:p>
            <a:pPr algn="ctr">
              <a:buNone/>
            </a:pPr>
            <a:endParaRPr lang="pl-PL" dirty="0" smtClean="0"/>
          </a:p>
          <a:p>
            <a:pPr algn="ctr">
              <a:buNone/>
            </a:pPr>
            <a:r>
              <a:rPr lang="pl-PL" sz="9600" dirty="0" smtClean="0">
                <a:effectLst>
                  <a:outerShdw blurRad="38100" dist="38100" dir="2700000" algn="tl">
                    <a:srgbClr val="000000">
                      <a:alpha val="43137"/>
                    </a:srgbClr>
                  </a:outerShdw>
                </a:effectLst>
                <a:latin typeface="Arial Rounded MT Bold" pitchFamily="34" charset="0"/>
              </a:rPr>
              <a:t>K</a:t>
            </a:r>
            <a:r>
              <a:rPr lang="pl-PL" sz="9600" dirty="0" smtClean="0">
                <a:solidFill>
                  <a:srgbClr val="00B0F0"/>
                </a:solidFill>
                <a:effectLst>
                  <a:outerShdw blurRad="38100" dist="38100" dir="2700000" algn="tl">
                    <a:srgbClr val="000000">
                      <a:alpha val="43137"/>
                    </a:srgbClr>
                  </a:outerShdw>
                </a:effectLst>
                <a:latin typeface="Arial Rounded MT Bold" pitchFamily="34" charset="0"/>
              </a:rPr>
              <a:t>O</a:t>
            </a:r>
            <a:r>
              <a:rPr lang="pl-PL" sz="9600" dirty="0" smtClean="0">
                <a:effectLst>
                  <a:outerShdw blurRad="38100" dist="38100" dir="2700000" algn="tl">
                    <a:srgbClr val="000000">
                      <a:alpha val="43137"/>
                    </a:srgbClr>
                  </a:outerShdw>
                </a:effectLst>
                <a:latin typeface="Arial Rounded MT Bold" pitchFamily="34" charset="0"/>
              </a:rPr>
              <a:t>N</a:t>
            </a:r>
            <a:r>
              <a:rPr lang="pl-PL" sz="9600" dirty="0" smtClean="0">
                <a:solidFill>
                  <a:srgbClr val="00B0F0"/>
                </a:solidFill>
                <a:effectLst>
                  <a:outerShdw blurRad="38100" dist="38100" dir="2700000" algn="tl">
                    <a:srgbClr val="000000">
                      <a:alpha val="43137"/>
                    </a:srgbClr>
                  </a:outerShdw>
                </a:effectLst>
                <a:latin typeface="Arial Rounded MT Bold" pitchFamily="34" charset="0"/>
              </a:rPr>
              <a:t>I</a:t>
            </a:r>
            <a:r>
              <a:rPr lang="pl-PL" sz="9600" dirty="0" smtClean="0">
                <a:effectLst>
                  <a:outerShdw blurRad="38100" dist="38100" dir="2700000" algn="tl">
                    <a:srgbClr val="000000">
                      <a:alpha val="43137"/>
                    </a:srgbClr>
                  </a:outerShdw>
                </a:effectLst>
                <a:latin typeface="Arial Rounded MT Bold" pitchFamily="34" charset="0"/>
              </a:rPr>
              <a:t>E</a:t>
            </a:r>
            <a:r>
              <a:rPr lang="pl-PL" sz="9600" dirty="0" smtClean="0">
                <a:solidFill>
                  <a:srgbClr val="00B0F0"/>
                </a:solidFill>
                <a:effectLst>
                  <a:outerShdw blurRad="38100" dist="38100" dir="2700000" algn="tl">
                    <a:srgbClr val="000000">
                      <a:alpha val="43137"/>
                    </a:srgbClr>
                  </a:outerShdw>
                </a:effectLst>
                <a:latin typeface="Arial Rounded MT Bold" pitchFamily="34" charset="0"/>
              </a:rPr>
              <a:t>C</a:t>
            </a:r>
            <a:endParaRPr lang="pl-PL" sz="9600" dirty="0">
              <a:solidFill>
                <a:srgbClr val="00B0F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plus(in)">
                                      <p:cBhvr>
                                        <p:cTn id="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pPr>
              <a:buNone/>
            </a:pPr>
            <a:r>
              <a:rPr lang="pl-PL" dirty="0" smtClean="0"/>
              <a:t>   Nie tylko dorośli, ale również dzieci narażone są na zagrożenia internetowe. Wśród Internautów przeważa młodzież, dla której komputer stał się podstawowym narzędziem pracy, nauki i rozrywki. Oprócz tego istnieją także inne zagrożenia w Internecie takie jak WIRUSY. </a:t>
            </a:r>
            <a:endParaRPr lang="pl-PL" dirty="0"/>
          </a:p>
        </p:txBody>
      </p:sp>
      <p:pic>
        <p:nvPicPr>
          <p:cNvPr id="4" name="Obraz 3" descr="pracaprzezinternet.jpg"/>
          <p:cNvPicPr>
            <a:picLocks noChangeAspect="1"/>
          </p:cNvPicPr>
          <p:nvPr/>
        </p:nvPicPr>
        <p:blipFill>
          <a:blip r:embed="rId2" cstate="print"/>
          <a:stretch>
            <a:fillRect/>
          </a:stretch>
        </p:blipFill>
        <p:spPr>
          <a:xfrm>
            <a:off x="5868144" y="4437112"/>
            <a:ext cx="2699792" cy="2024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fontScale="92500" lnSpcReduction="20000"/>
          </a:bodyPr>
          <a:lstStyle/>
          <a:p>
            <a:pPr>
              <a:buNone/>
            </a:pPr>
            <a:r>
              <a:rPr lang="pl-PL" dirty="0" smtClean="0"/>
              <a:t>   Internet jest obecnie jednym z najbardziej popularnych medium wykorzystywanym w niemalże wszystkich dziedzinach życia. Dzięki niemu mamy szybki i łatwy dostęp do wiadomości, informacji kulturalnych, sportowych, wiedzy fachowej. Ale jest to również doskonały sposób na komunikowanie się, robienie zakupów czy też dokonywanie transakcji bankowych. Należy uświadomić sobie, że każdy kto korzysta z usług oferowanych w sieci jest konsumentem i każdy powinien czuć się bezpiecznie dokując różnego rodzaju czynności za jego pośrednictwem. Każdy, a przede wszystkim dzieci.</a:t>
            </a:r>
          </a:p>
          <a:p>
            <a:endParaRPr lang="pl-PL" dirty="0" smtClean="0"/>
          </a:p>
        </p:txBody>
      </p:sp>
      <p:pic>
        <p:nvPicPr>
          <p:cNvPr id="3074" name="Picture 2" descr="C:\Program Files\Microsoft Office\MEDIA\CAGCAT10\j0196400.wmf"/>
          <p:cNvPicPr>
            <a:picLocks noChangeAspect="1" noChangeArrowheads="1"/>
          </p:cNvPicPr>
          <p:nvPr/>
        </p:nvPicPr>
        <p:blipFill>
          <a:blip r:embed="rId2" cstate="print"/>
          <a:srcRect/>
          <a:stretch>
            <a:fillRect/>
          </a:stretch>
        </p:blipFill>
        <p:spPr bwMode="auto">
          <a:xfrm>
            <a:off x="7452320" y="5301208"/>
            <a:ext cx="1117079" cy="1194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Microsoft Office\MEDIA\CAGCAT10\j0205582.wmf"/>
          <p:cNvPicPr>
            <a:picLocks noChangeAspect="1" noChangeArrowheads="1"/>
          </p:cNvPicPr>
          <p:nvPr/>
        </p:nvPicPr>
        <p:blipFill>
          <a:blip r:embed="rId2" cstate="print"/>
          <a:srcRect/>
          <a:stretch>
            <a:fillRect/>
          </a:stretch>
        </p:blipFill>
        <p:spPr bwMode="auto">
          <a:xfrm>
            <a:off x="7367321" y="5227625"/>
            <a:ext cx="1776679" cy="1630375"/>
          </a:xfrm>
          <a:prstGeom prst="rect">
            <a:avLst/>
          </a:prstGeom>
          <a:noFill/>
        </p:spPr>
      </p:pic>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lnSpcReduction="10000"/>
          </a:bodyPr>
          <a:lstStyle/>
          <a:p>
            <a:r>
              <a:rPr lang="pl-PL" dirty="0" smtClean="0"/>
              <a:t>Z badań wynika, że do największych zagrożeń internetowych dla dzieci należy pedofilia, pornografia, przemoc i uzależnienie od Internetu. Niestety dane donoszą, że istnieje niska świadomość zagrożeń o charakterze konsumenckim wśród dorosłych użytkowników. Często bowiem nie zdajemy sobie sprawy z ryzyka oraz możliwości bycia oszukanym podczas dokonywania zakupów w sieci. A jeśli nie posiadamy wiedzy na ten temat to nie jesteśmy w stanie skutecznie bronić się przed ewentualnymi zagrożeniami.</a:t>
            </a:r>
          </a:p>
          <a:p>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 CO NALEŻY ZWRÓCIĆ SZCZEGÓLNĄ UWAGĘ?</a:t>
            </a:r>
            <a:endParaRPr lang="pl-PL" dirty="0"/>
          </a:p>
        </p:txBody>
      </p:sp>
      <p:sp>
        <p:nvSpPr>
          <p:cNvPr id="3" name="Symbol zastępczy zawartości 2"/>
          <p:cNvSpPr>
            <a:spLocks noGrp="1"/>
          </p:cNvSpPr>
          <p:nvPr>
            <p:ph sz="quarter" idx="1"/>
          </p:nvPr>
        </p:nvSpPr>
        <p:spPr/>
        <p:txBody>
          <a:bodyPr>
            <a:normAutofit fontScale="92500" lnSpcReduction="20000"/>
          </a:bodyPr>
          <a:lstStyle/>
          <a:p>
            <a:r>
              <a:rPr lang="pl-PL" dirty="0" smtClean="0"/>
              <a:t> Korzystając z poczty elektronicznej możemy otrzymywać nieoczekiwane emaile reklamujące różnego typu produkty. Takie listy nazywamy spamem. Obecnie na każde konto pocztowe wysyłane są </a:t>
            </a:r>
            <a:r>
              <a:rPr lang="pl-PL" dirty="0" err="1" smtClean="0"/>
              <a:t>spamy</a:t>
            </a:r>
            <a:r>
              <a:rPr lang="pl-PL" dirty="0" smtClean="0"/>
              <a:t> w masowych liczbach. Często dołączane są do nich załączniki z wirusami. Po otrzymaniu takiego e-maila należy go usunąć. Nie powinno się otwierać załączników w nim zawartych oraz wchodzić na podane adresy. Aby skutecznie bronić się przed spamem należy zainstalować flirt </a:t>
            </a:r>
            <a:r>
              <a:rPr lang="pl-PL" dirty="0" err="1" smtClean="0"/>
              <a:t>antyspamowy</a:t>
            </a:r>
            <a:r>
              <a:rPr lang="pl-PL" dirty="0" smtClean="0"/>
              <a:t>, który rozróżnia spam od pozostałych wiadomości i usuwa go, bądź przenosi do odpowiedniego folderu.</a:t>
            </a:r>
          </a:p>
          <a:p>
            <a:pPr>
              <a:buNone/>
            </a:pPr>
            <a:endParaRPr lang="pl-PL" dirty="0" smtClean="0"/>
          </a:p>
          <a:p>
            <a:pPr>
              <a:buNone/>
            </a:pPr>
            <a:endParaRPr lang="pl-PL" dirty="0"/>
          </a:p>
        </p:txBody>
      </p:sp>
      <p:pic>
        <p:nvPicPr>
          <p:cNvPr id="5123" name="Picture 3" descr="C:\Program Files\Microsoft Office\MEDIA\CAGCAT10\j0285750.wmf"/>
          <p:cNvPicPr>
            <a:picLocks noChangeAspect="1" noChangeArrowheads="1"/>
          </p:cNvPicPr>
          <p:nvPr/>
        </p:nvPicPr>
        <p:blipFill>
          <a:blip r:embed="rId2" cstate="print"/>
          <a:srcRect/>
          <a:stretch>
            <a:fillRect/>
          </a:stretch>
        </p:blipFill>
        <p:spPr bwMode="auto">
          <a:xfrm>
            <a:off x="6876256" y="5301208"/>
            <a:ext cx="1824228" cy="1121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0" fill="hold"/>
                                        <p:tgtEl>
                                          <p:spTgt spid="5123"/>
                                        </p:tgtEl>
                                        <p:attrNameLst>
                                          <p:attrName>ppt_x</p:attrName>
                                        </p:attrNameLst>
                                      </p:cBhvr>
                                      <p:tavLst>
                                        <p:tav tm="0">
                                          <p:val>
                                            <p:strVal val="#ppt_x"/>
                                          </p:val>
                                        </p:tav>
                                        <p:tav tm="100000">
                                          <p:val>
                                            <p:strVal val="#ppt_x"/>
                                          </p:val>
                                        </p:tav>
                                      </p:tavLst>
                                    </p:anim>
                                    <p:anim calcmode="lin" valueType="num">
                                      <p:cBhvr additive="base">
                                        <p:cTn id="8" dur="50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pPr>
              <a:buNone/>
            </a:pPr>
            <a:r>
              <a:rPr lang="pl-PL" dirty="0" smtClean="0"/>
              <a:t>Ostatnio na aukcjach internetowych pojawia się coraz więcej oszustw. Oszuści wystawiają towary, których w ogóle nie mają. Po zakupie kupujący wysyła pieniądze a towaru nie otrzymuje.                               Aby uniknąć oszustw należy przede wszystkim sprawdzić komentarze danego użytkownika,                      a w szczególności czas ich wystawienia.</a:t>
            </a:r>
          </a:p>
          <a:p>
            <a:endParaRPr lang="pl-PL" dirty="0"/>
          </a:p>
        </p:txBody>
      </p:sp>
      <p:pic>
        <p:nvPicPr>
          <p:cNvPr id="6146" name="Picture 2" descr="C:\Program Files\Microsoft Office\MEDIA\CAGCAT10\j0195384.wmf"/>
          <p:cNvPicPr>
            <a:picLocks noChangeAspect="1" noChangeArrowheads="1"/>
          </p:cNvPicPr>
          <p:nvPr/>
        </p:nvPicPr>
        <p:blipFill>
          <a:blip r:embed="rId2" cstate="print"/>
          <a:srcRect/>
          <a:stretch>
            <a:fillRect/>
          </a:stretch>
        </p:blipFill>
        <p:spPr bwMode="auto">
          <a:xfrm>
            <a:off x="7164288" y="4509120"/>
            <a:ext cx="1795882" cy="18333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r>
              <a:rPr lang="pl-PL" dirty="0" smtClean="0"/>
              <a:t>Kolejnym zagrożeniem w Internecie, które ostatnio stało się plagą, jest pornografia. Niestety możemy ją już tylko ograniczyć, nie da się jej całkowicie zlikwidować.</a:t>
            </a:r>
          </a:p>
        </p:txBody>
      </p:sp>
      <p:pic>
        <p:nvPicPr>
          <p:cNvPr id="4" name="Obraz 3" descr="images.jpg"/>
          <p:cNvPicPr>
            <a:picLocks noChangeAspect="1"/>
          </p:cNvPicPr>
          <p:nvPr/>
        </p:nvPicPr>
        <p:blipFill>
          <a:blip r:embed="rId2" cstate="print"/>
          <a:stretch>
            <a:fillRect/>
          </a:stretch>
        </p:blipFill>
        <p:spPr>
          <a:xfrm>
            <a:off x="6012160" y="4437112"/>
            <a:ext cx="2514600" cy="1819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NAJCZĘSTSZE ZAGROŻENIA ,NA JAKIE NARAŻONE SĄ DZIECI</a:t>
            </a:r>
            <a:endParaRPr lang="pl-PL" dirty="0"/>
          </a:p>
        </p:txBody>
      </p:sp>
      <p:sp>
        <p:nvSpPr>
          <p:cNvPr id="3" name="Symbol zastępczy zawartości 2"/>
          <p:cNvSpPr>
            <a:spLocks noGrp="1"/>
          </p:cNvSpPr>
          <p:nvPr>
            <p:ph sz="quarter" idx="1"/>
          </p:nvPr>
        </p:nvSpPr>
        <p:spPr/>
        <p:txBody>
          <a:bodyPr>
            <a:normAutofit fontScale="92500" lnSpcReduction="20000"/>
          </a:bodyPr>
          <a:lstStyle/>
          <a:p>
            <a:r>
              <a:rPr lang="pl-PL" dirty="0" smtClean="0"/>
              <a:t>-kontakt z materiałami epatującymi przemocą</a:t>
            </a:r>
          </a:p>
          <a:p>
            <a:r>
              <a:rPr lang="pl-PL" dirty="0" smtClean="0">
                <a:solidFill>
                  <a:srgbClr val="00B0F0"/>
                </a:solidFill>
              </a:rPr>
              <a:t>-kontakt z pedofilami</a:t>
            </a:r>
          </a:p>
          <a:p>
            <a:r>
              <a:rPr lang="pl-PL" dirty="0" smtClean="0"/>
              <a:t>-uzależnienie od Internetu</a:t>
            </a:r>
          </a:p>
          <a:p>
            <a:r>
              <a:rPr lang="pl-PL" dirty="0" smtClean="0">
                <a:solidFill>
                  <a:srgbClr val="00B0F0"/>
                </a:solidFill>
              </a:rPr>
              <a:t>-kontakt z internetowymi oszustami</a:t>
            </a:r>
          </a:p>
          <a:p>
            <a:r>
              <a:rPr lang="pl-PL" dirty="0" smtClean="0"/>
              <a:t>-nieświadome uczestniczenie w działaniach niezgodnych z prawem</a:t>
            </a:r>
          </a:p>
          <a:p>
            <a:r>
              <a:rPr lang="pl-PL" dirty="0" smtClean="0">
                <a:solidFill>
                  <a:srgbClr val="00B0F0"/>
                </a:solidFill>
              </a:rPr>
              <a:t>-konsekwencje finansowe (np. korzystanie z </a:t>
            </a:r>
            <a:r>
              <a:rPr lang="pl-PL" dirty="0" err="1" smtClean="0">
                <a:solidFill>
                  <a:srgbClr val="00B0F0"/>
                </a:solidFill>
              </a:rPr>
              <a:t>dialerów</a:t>
            </a:r>
            <a:r>
              <a:rPr lang="pl-PL" dirty="0" smtClean="0">
                <a:solidFill>
                  <a:srgbClr val="00B0F0"/>
                </a:solidFill>
              </a:rPr>
              <a:t>, czyli programów łączących komputer z Internetem za pośrednictwem numerów 0-700)</a:t>
            </a:r>
          </a:p>
          <a:p>
            <a:r>
              <a:rPr lang="pl-PL" dirty="0" smtClean="0"/>
              <a:t>-nieświadome udostępnianie informacji (np. numerów kart, adresów, haseł itp.) </a:t>
            </a:r>
            <a:endParaRPr lang="pl-PL" dirty="0"/>
          </a:p>
        </p:txBody>
      </p:sp>
      <p:pic>
        <p:nvPicPr>
          <p:cNvPr id="4" name="Obraz 3" descr="cyber.jpg"/>
          <p:cNvPicPr>
            <a:picLocks noChangeAspect="1"/>
          </p:cNvPicPr>
          <p:nvPr/>
        </p:nvPicPr>
        <p:blipFill>
          <a:blip r:embed="rId2" cstate="print"/>
          <a:stretch>
            <a:fillRect/>
          </a:stretch>
        </p:blipFill>
        <p:spPr>
          <a:xfrm>
            <a:off x="7452320" y="1556792"/>
            <a:ext cx="12573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Średni">
  <a:themeElements>
    <a:clrScheme name="Niestandardowy 3">
      <a:dk1>
        <a:srgbClr val="FFC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99</TotalTime>
  <Words>897</Words>
  <Application>Microsoft Office PowerPoint</Application>
  <PresentationFormat>Pokaz na ekranie (4:3)</PresentationFormat>
  <Paragraphs>55</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Średni</vt:lpstr>
      <vt:lpstr>Zagrożenia w sieci</vt:lpstr>
      <vt:lpstr>CO TO JEST INTERNET?</vt:lpstr>
      <vt:lpstr>Slajd 3</vt:lpstr>
      <vt:lpstr>Slajd 4</vt:lpstr>
      <vt:lpstr>Slajd 5</vt:lpstr>
      <vt:lpstr>NA CO NALEŻY ZWRÓCIĆ SZCZEGÓLNĄ UWAGĘ?</vt:lpstr>
      <vt:lpstr>Slajd 7</vt:lpstr>
      <vt:lpstr>Slajd 8</vt:lpstr>
      <vt:lpstr>NAJCZĘSTSZE ZAGROŻENIA ,NA JAKIE NARAŻONE SĄ DZIECI</vt:lpstr>
      <vt:lpstr>OBJAWY UZALEŻNIENIA IOD KOMPUTERA I INTERNETU</vt:lpstr>
      <vt:lpstr>Slajd 11</vt:lpstr>
      <vt:lpstr>Częstotliwość korzystania młodzieży z Internetu</vt:lpstr>
      <vt:lpstr>Ile czasu młodzież przebywa w sieci?</vt:lpstr>
      <vt:lpstr>Slajd 14</vt:lpstr>
      <vt:lpstr>Slajd 15</vt:lpstr>
      <vt:lpstr>10 ZASAD KAŻDEGO INTERNAUTY</vt:lpstr>
      <vt:lpstr>BĄDŹ OSTROŻNY W SIECI!!!</vt:lpstr>
      <vt:lpstr>NIGDY NIE PODAWAJ NIEZNAJOMYM SWOICH DANYCH OSOBOWYCH!!!</vt:lpstr>
      <vt:lpstr>NIE OTWIERAJ SPAMÓW!!!</vt:lpstr>
      <vt:lpstr>NIE KOPIUJ CUDZYCH PLIKÓW- TO JEST ZABRONIONE!!!</vt:lpstr>
      <vt:lpstr>BĄDŹ KULTURALNY!!!</vt:lpstr>
      <vt:lpstr>NIE OBRAŻAJ INNYCH!!!</vt:lpstr>
      <vt:lpstr>PAMIĘTAJ O UCZCIWOŚCI! TA ZASADA OBOWIĄZUJE TAKŻE W INTERNECIE!!!</vt:lpstr>
      <vt:lpstr>Slajd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Zagrożenia w sieci</dc:title>
  <dc:creator>Roman</dc:creator>
  <cp:lastModifiedBy>student002c</cp:lastModifiedBy>
  <cp:revision>11</cp:revision>
  <dcterms:created xsi:type="dcterms:W3CDTF">2014-05-25T16:56:21Z</dcterms:created>
  <dcterms:modified xsi:type="dcterms:W3CDTF">2014-05-26T07:24:21Z</dcterms:modified>
</cp:coreProperties>
</file>